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4" r:id="rId4"/>
    <p:sldId id="271" r:id="rId5"/>
    <p:sldId id="270" r:id="rId6"/>
    <p:sldId id="265" r:id="rId7"/>
    <p:sldId id="266" r:id="rId8"/>
    <p:sldId id="267" r:id="rId9"/>
    <p:sldId id="268" r:id="rId10"/>
    <p:sldId id="269" r:id="rId11"/>
  </p:sldIdLst>
  <p:sldSz cx="13004800" cy="9753600"/>
  <p:notesSz cx="7102475" cy="93884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1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1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1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1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1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1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1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1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1" i="0" u="none" strike="noStrike" cap="none" spc="0" normalizeH="0" baseline="0">
        <a:ln>
          <a:noFill/>
        </a:ln>
        <a:solidFill>
          <a:srgbClr val="FFFF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7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/>
          <p:cNvSpPr txBox="1"/>
          <p:nvPr/>
        </p:nvSpPr>
        <p:spPr>
          <a:xfrm>
            <a:off x="1839087" y="4419599"/>
            <a:ext cx="1115190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satOff val="18648"/>
                    <a:lumOff val="5971"/>
                  </a:schemeClr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gradFill flip="none" rotWithShape="1">
          <a:gsLst>
            <a:gs pos="0">
              <a:srgbClr val="FFFFFF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219198"/>
            <a:ext cx="13004806" cy="7315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219199"/>
            <a:ext cx="13004801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867745" y="2606703"/>
            <a:ext cx="9269309" cy="2676495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1300480">
              <a:lnSpc>
                <a:spcPct val="90000"/>
              </a:lnSpc>
              <a:defRPr sz="6800" cap="all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67745" y="5364479"/>
            <a:ext cx="9269309" cy="146304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1300480">
              <a:lnSpc>
                <a:spcPct val="120000"/>
              </a:lnSpc>
              <a:spcBef>
                <a:spcPts val="1400"/>
              </a:spcBef>
              <a:buSzTx/>
              <a:buNone/>
              <a:defRPr sz="30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 algn="ctr" defTabSz="1300480">
              <a:lnSpc>
                <a:spcPct val="120000"/>
              </a:lnSpc>
              <a:spcBef>
                <a:spcPts val="1400"/>
              </a:spcBef>
              <a:buSzTx/>
              <a:buNone/>
              <a:defRPr sz="30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 algn="ctr" defTabSz="1300480">
              <a:lnSpc>
                <a:spcPct val="120000"/>
              </a:lnSpc>
              <a:spcBef>
                <a:spcPts val="1400"/>
              </a:spcBef>
              <a:buSzTx/>
              <a:buNone/>
              <a:defRPr sz="30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 algn="ctr" defTabSz="1300480">
              <a:lnSpc>
                <a:spcPct val="120000"/>
              </a:lnSpc>
              <a:spcBef>
                <a:spcPts val="1400"/>
              </a:spcBef>
              <a:buSzTx/>
              <a:buNone/>
              <a:defRPr sz="30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 algn="ctr" defTabSz="1300480">
              <a:lnSpc>
                <a:spcPct val="120000"/>
              </a:lnSpc>
              <a:spcBef>
                <a:spcPts val="1400"/>
              </a:spcBef>
              <a:buSzTx/>
              <a:buNone/>
              <a:defRPr sz="3000" cap="all">
                <a:solidFill>
                  <a:srgbClr val="808080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23667" y="7545408"/>
            <a:ext cx="306442" cy="288037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650240">
              <a:defRPr sz="1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1708" y="-35620"/>
            <a:ext cx="13028216" cy="982484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" name="Rectangle"/>
          <p:cNvSpPr/>
          <p:nvPr/>
        </p:nvSpPr>
        <p:spPr>
          <a:xfrm>
            <a:off x="-12700" y="0"/>
            <a:ext cx="1854200" cy="9753600"/>
          </a:xfrm>
          <a:prstGeom prst="rect">
            <a:avLst/>
          </a:prstGeom>
          <a:gradFill>
            <a:gsLst>
              <a:gs pos="0">
                <a:srgbClr val="2C65FF"/>
              </a:gs>
              <a:gs pos="100000">
                <a:srgbClr val="00355A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" name="WBRA"/>
          <p:cNvSpPr txBox="1"/>
          <p:nvPr/>
        </p:nvSpPr>
        <p:spPr>
          <a:xfrm rot="16200000">
            <a:off x="-3951561" y="3962399"/>
            <a:ext cx="973192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200" b="0">
                <a:solidFill>
                  <a:schemeClr val="accent3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r>
              <a:t>WBRA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 noGrp="1"/>
          </p:cNvSpPr>
          <p:nvPr>
            <p:ph type="title"/>
          </p:nvPr>
        </p:nvSpPr>
        <p:spPr>
          <a:xfrm>
            <a:off x="1867746" y="2606703"/>
            <a:ext cx="9269308" cy="267649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053388">
              <a:defRPr sz="5022"/>
            </a:pPr>
            <a:r>
              <a:rPr dirty="0"/>
              <a:t>WEST BEACH ROAD ASSOCIATION</a:t>
            </a:r>
            <a:br>
              <a:rPr dirty="0"/>
            </a:br>
            <a:r>
              <a:rPr dirty="0"/>
              <a:t>WATER SYSTEM</a:t>
            </a:r>
            <a:br>
              <a:rPr dirty="0"/>
            </a:br>
            <a:br>
              <a:rPr dirty="0"/>
            </a:br>
            <a:r>
              <a:rPr dirty="0"/>
              <a:t>ANNUAL REPORT 201</a:t>
            </a:r>
            <a:r>
              <a:rPr lang="en-US" dirty="0"/>
              <a:t>8</a:t>
            </a:r>
            <a:endParaRPr dirty="0"/>
          </a:p>
        </p:txBody>
      </p:sp>
      <p:sp>
        <p:nvSpPr>
          <p:cNvPr id="48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1867746" y="5364479"/>
            <a:ext cx="9269308" cy="14630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702259">
              <a:spcBef>
                <a:spcPts val="700"/>
              </a:spcBef>
              <a:defRPr sz="2700">
                <a:solidFill>
                  <a:srgbClr val="000000"/>
                </a:solidFill>
              </a:defRPr>
            </a:pPr>
            <a:r>
              <a:t>JIM PATTON, CHAIRMAN </a:t>
            </a:r>
          </a:p>
          <a:p>
            <a:pPr defTabSz="702259">
              <a:spcBef>
                <a:spcPts val="700"/>
              </a:spcBef>
              <a:defRPr sz="2052">
                <a:solidFill>
                  <a:srgbClr val="000000"/>
                </a:solidFill>
              </a:defRPr>
            </a:pPr>
            <a:r>
              <a:t>FOR </a:t>
            </a:r>
          </a:p>
          <a:p>
            <a:pPr defTabSz="702259">
              <a:spcBef>
                <a:spcPts val="700"/>
              </a:spcBef>
              <a:defRPr sz="2700">
                <a:solidFill>
                  <a:srgbClr val="000000"/>
                </a:solidFill>
              </a:defRPr>
            </a:pPr>
            <a:r>
              <a:t>WATER SYSTEM OPERATIONS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 noGrp="1"/>
          </p:cNvSpPr>
          <p:nvPr>
            <p:ph type="title"/>
          </p:nvPr>
        </p:nvSpPr>
        <p:spPr>
          <a:xfrm>
            <a:off x="1867746" y="1491727"/>
            <a:ext cx="9269308" cy="18359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4400"/>
            </a:pPr>
            <a:r>
              <a:t>WEST BEACH ROAD ASSOCIATION</a:t>
            </a:r>
            <a:br/>
            <a:r>
              <a:t>WATER SYSTEM</a:t>
            </a:r>
            <a:br/>
            <a:endParaRPr/>
          </a:p>
        </p:txBody>
      </p:sp>
      <p:sp>
        <p:nvSpPr>
          <p:cNvPr id="79" name="Subtitle 2"/>
          <p:cNvSpPr txBox="1">
            <a:spLocks noGrp="1"/>
          </p:cNvSpPr>
          <p:nvPr>
            <p:ph type="body" idx="1"/>
          </p:nvPr>
        </p:nvSpPr>
        <p:spPr>
          <a:xfrm>
            <a:off x="344243" y="3069515"/>
            <a:ext cx="12392812" cy="507760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1248460">
              <a:spcBef>
                <a:spcPts val="1300"/>
              </a:spcBef>
              <a:defRPr sz="4800" u="sng">
                <a:solidFill>
                  <a:srgbClr val="000000"/>
                </a:solidFill>
              </a:defRPr>
            </a:pPr>
            <a:r>
              <a:rPr dirty="0"/>
              <a:t>RECOMMENDED ASSESSMENT FOR RECAPITALIZATION</a:t>
            </a:r>
          </a:p>
          <a:p>
            <a:pPr marL="990600" indent="-990600" algn="l" defTabSz="1248460">
              <a:spcBef>
                <a:spcPts val="1300"/>
              </a:spcBef>
              <a:buClr>
                <a:srgbClr val="000000"/>
              </a:buClr>
              <a:buSzPct val="100000"/>
              <a:buAutoNum type="arabicPeriod"/>
              <a:defRPr sz="4800">
                <a:solidFill>
                  <a:srgbClr val="000000"/>
                </a:solidFill>
              </a:defRPr>
            </a:pPr>
            <a:r>
              <a:rPr dirty="0"/>
              <a:t>Remain at $300 per year per member through 201</a:t>
            </a:r>
            <a:r>
              <a:rPr lang="en-US" dirty="0"/>
              <a:t>9</a:t>
            </a:r>
            <a:r>
              <a:rPr dirty="0"/>
              <a:t> (accrue $6,900) </a:t>
            </a:r>
          </a:p>
          <a:p>
            <a:pPr marL="990600" indent="-990600" algn="l" defTabSz="1248460">
              <a:spcBef>
                <a:spcPts val="1300"/>
              </a:spcBef>
              <a:buClr>
                <a:srgbClr val="000000"/>
              </a:buClr>
              <a:buSzPct val="100000"/>
              <a:buAutoNum type="arabicPeriod"/>
              <a:defRPr sz="4800">
                <a:solidFill>
                  <a:srgbClr val="000000"/>
                </a:solidFill>
              </a:defRPr>
            </a:pPr>
            <a:r>
              <a:rPr dirty="0"/>
              <a:t>Reassess need in December 201</a:t>
            </a:r>
            <a:r>
              <a:rPr lang="en-US" dirty="0"/>
              <a:t>9</a:t>
            </a:r>
            <a:r>
              <a:rPr dirty="0"/>
              <a:t> &amp; adjust if appropriate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 noGrp="1"/>
          </p:cNvSpPr>
          <p:nvPr>
            <p:ph type="title"/>
          </p:nvPr>
        </p:nvSpPr>
        <p:spPr>
          <a:xfrm>
            <a:off x="1867746" y="1491727"/>
            <a:ext cx="9269308" cy="18359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4400"/>
            </a:pPr>
            <a:r>
              <a:rPr dirty="0"/>
              <a:t>WEST BEACH ROAD ASSOCIATION</a:t>
            </a:r>
            <a:br>
              <a:rPr dirty="0"/>
            </a:br>
            <a:r>
              <a:rPr dirty="0"/>
              <a:t>WATER SYSTEM</a:t>
            </a:r>
            <a:br>
              <a:rPr dirty="0"/>
            </a:br>
            <a:endParaRPr dirty="0"/>
          </a:p>
        </p:txBody>
      </p:sp>
      <p:sp>
        <p:nvSpPr>
          <p:cNvPr id="51" name="Subtitle 2"/>
          <p:cNvSpPr txBox="1">
            <a:spLocks noGrp="1"/>
          </p:cNvSpPr>
          <p:nvPr>
            <p:ph type="body" sz="half" idx="1"/>
          </p:nvPr>
        </p:nvSpPr>
        <p:spPr>
          <a:xfrm>
            <a:off x="1867746" y="3069515"/>
            <a:ext cx="9269308" cy="62649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4400">
                <a:solidFill>
                  <a:srgbClr val="000000"/>
                </a:solidFill>
              </a:defRPr>
            </a:pPr>
            <a:r>
              <a:rPr dirty="0"/>
              <a:t> </a:t>
            </a:r>
            <a:r>
              <a:rPr sz="4000" dirty="0"/>
              <a:t>CURRENT STATUS </a:t>
            </a:r>
          </a:p>
          <a:p>
            <a:pPr>
              <a:defRPr sz="3800">
                <a:solidFill>
                  <a:srgbClr val="000000"/>
                </a:solidFill>
              </a:defRPr>
            </a:pPr>
            <a:r>
              <a:rPr sz="3200" dirty="0"/>
              <a:t>OF</a:t>
            </a:r>
          </a:p>
          <a:p>
            <a:pPr marL="707231" indent="-707231">
              <a:buClr>
                <a:srgbClr val="000000"/>
              </a:buClr>
              <a:buSzPct val="100000"/>
              <a:buAutoNum type="arabicPeriod"/>
              <a:defRPr sz="4400">
                <a:solidFill>
                  <a:srgbClr val="000000"/>
                </a:solidFill>
              </a:defRPr>
            </a:pPr>
            <a:r>
              <a:rPr sz="3600" dirty="0"/>
              <a:t>WATER SYSTEM OPERATIONS AND FINANCES</a:t>
            </a:r>
          </a:p>
          <a:p>
            <a:pPr marL="707231" indent="-707231">
              <a:buClr>
                <a:srgbClr val="000000"/>
              </a:buClr>
              <a:buSzPct val="100000"/>
              <a:buAutoNum type="arabicPeriod"/>
              <a:defRPr sz="4400">
                <a:solidFill>
                  <a:srgbClr val="000000"/>
                </a:solidFill>
              </a:defRPr>
            </a:pPr>
            <a:r>
              <a:rPr lang="en-US" sz="3600" dirty="0"/>
              <a:t>COMPLIANCE WITH WAC RULE ON </a:t>
            </a:r>
          </a:p>
          <a:p>
            <a:pPr>
              <a:buClr>
                <a:srgbClr val="000000"/>
              </a:buClr>
              <a:buSzPct val="100000"/>
              <a:defRPr sz="4400">
                <a:solidFill>
                  <a:srgbClr val="000000"/>
                </a:solidFill>
              </a:defRPr>
            </a:pPr>
            <a:r>
              <a:rPr lang="en-US" sz="3600" dirty="0"/>
              <a:t>      WATER USE EFFICIENCY </a:t>
            </a:r>
          </a:p>
          <a:p>
            <a:pPr>
              <a:buClr>
                <a:srgbClr val="000000"/>
              </a:buClr>
              <a:buSzPct val="100000"/>
              <a:defRPr sz="4400">
                <a:solidFill>
                  <a:srgbClr val="000000"/>
                </a:solidFill>
              </a:defRPr>
            </a:pPr>
            <a:r>
              <a:rPr lang="en-US" sz="3600" dirty="0"/>
              <a:t>     3.   </a:t>
            </a:r>
            <a:r>
              <a:rPr sz="3600" dirty="0"/>
              <a:t>WATER SYSTEM INFRASTRUCTURE AND </a:t>
            </a:r>
            <a:r>
              <a:rPr lang="en-US" sz="3600" dirty="0"/>
              <a:t>    </a:t>
            </a:r>
            <a:r>
              <a:rPr sz="3600" dirty="0"/>
              <a:t>RECAPITALIZATION PLANS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creenshot_01.png" descr="screenshot_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412750"/>
            <a:ext cx="11404600" cy="913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178D-8BF9-4E5C-B6A7-CBB9B2ED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745" y="419101"/>
            <a:ext cx="9269309" cy="1346199"/>
          </a:xfrm>
        </p:spPr>
        <p:txBody>
          <a:bodyPr>
            <a:normAutofit/>
          </a:bodyPr>
          <a:lstStyle/>
          <a:p>
            <a:r>
              <a:rPr lang="en-US" sz="4000" dirty="0"/>
              <a:t>WEST BEACH ROAD ASSOCIATION</a:t>
            </a:r>
            <a:br>
              <a:rPr lang="en-US" sz="4000" dirty="0"/>
            </a:br>
            <a:r>
              <a:rPr lang="en-US" sz="4000" dirty="0"/>
              <a:t>WATER SYSTEM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97BC7-D6E9-45C7-ABB7-3CC46739626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19101" y="1765301"/>
            <a:ext cx="12103100" cy="7569200"/>
          </a:xfrm>
        </p:spPr>
        <p:txBody>
          <a:bodyPr/>
          <a:lstStyle/>
          <a:p>
            <a:r>
              <a:rPr lang="en-US" sz="3200" b="1" dirty="0"/>
              <a:t>WASHINGTON ADMINISTRATIVE CODE (246-290-800) MANDATES: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Water systems serving less than 1,000 connections develop water use efficiency performance by July 1, 2009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Goals shall be set in a public forum (E.G., </a:t>
            </a:r>
            <a:r>
              <a:rPr lang="en-US" sz="2800" u="sng" dirty="0"/>
              <a:t>A hoa ANNUAL MEETING</a:t>
            </a:r>
            <a:r>
              <a:rPr lang="en-US" sz="2800" dirty="0"/>
              <a:t>) AT LEAST EVERY 6 YEARS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We set our goal of average daily use per home of </a:t>
            </a:r>
            <a:r>
              <a:rPr lang="en-US" sz="2800" u="sng" dirty="0"/>
              <a:t>163 </a:t>
            </a:r>
            <a:r>
              <a:rPr lang="en-US" sz="2800" dirty="0"/>
              <a:t>gallons and a distribution system “leakage” of </a:t>
            </a:r>
            <a:r>
              <a:rPr lang="en-US" sz="2800" u="sng" dirty="0"/>
              <a:t>7%</a:t>
            </a:r>
            <a:r>
              <a:rPr lang="en-US" sz="2800" dirty="0"/>
              <a:t> in September </a:t>
            </a:r>
            <a:r>
              <a:rPr lang="en-US" sz="2800" u="sng" dirty="0"/>
              <a:t>2008!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Last year, our average daily use per home was </a:t>
            </a:r>
            <a:r>
              <a:rPr lang="en-US" sz="2800" u="sng" dirty="0"/>
              <a:t>202</a:t>
            </a:r>
            <a:r>
              <a:rPr lang="en-US" sz="2800" dirty="0"/>
              <a:t> gallons and our 3-year annual average “leakage” was </a:t>
            </a:r>
            <a:r>
              <a:rPr lang="en-US" sz="2800" u="sng" dirty="0"/>
              <a:t>8.8</a:t>
            </a:r>
            <a:r>
              <a:rPr lang="en-US" sz="2800" dirty="0"/>
              <a:t>%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We discovered and fixed two leaks in the last three years – but, </a:t>
            </a:r>
            <a:r>
              <a:rPr lang="en-US" sz="2800" u="sng" dirty="0"/>
              <a:t>we must reconsider our goal of 163 gallons avg. daily use per home</a:t>
            </a:r>
            <a:r>
              <a:rPr lang="en-US" sz="2800" dirty="0"/>
              <a:t>!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5710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8CA2-8F8C-43BE-8F5F-1F823CE8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745" y="1587501"/>
            <a:ext cx="9269309" cy="1463041"/>
          </a:xfrm>
        </p:spPr>
        <p:txBody>
          <a:bodyPr>
            <a:normAutofit/>
          </a:bodyPr>
          <a:lstStyle/>
          <a:p>
            <a:r>
              <a:rPr lang="en-US" sz="4000" dirty="0"/>
              <a:t>WEST BEACH ROAD ASSOCIATION</a:t>
            </a:r>
            <a:br>
              <a:rPr lang="en-US" sz="4000" dirty="0"/>
            </a:br>
            <a:r>
              <a:rPr lang="en-US" sz="4000" dirty="0"/>
              <a:t>WATER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5F2DB-C99F-4EDD-97E6-0440639DD5A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71500" y="3050542"/>
            <a:ext cx="11836399" cy="6017258"/>
          </a:xfrm>
        </p:spPr>
        <p:txBody>
          <a:bodyPr/>
          <a:lstStyle/>
          <a:p>
            <a:r>
              <a:rPr lang="en-US" sz="4000" b="1" dirty="0"/>
              <a:t>RECOMMENDATIONS</a:t>
            </a:r>
          </a:p>
          <a:p>
            <a:pPr marL="514350" indent="-514350" algn="l">
              <a:buAutoNum type="arabicPeriod"/>
            </a:pPr>
            <a:r>
              <a:rPr lang="en-US" b="1" dirty="0"/>
              <a:t>We are meeting our operating costs so DO NOT CHANGE THE FEE PER GALLON IN 2019</a:t>
            </a:r>
          </a:p>
          <a:p>
            <a:pPr marL="514350" indent="-514350" algn="l">
              <a:buAutoNum type="arabicPeriod"/>
            </a:pPr>
            <a:r>
              <a:rPr lang="en-US" b="1" dirty="0"/>
              <a:t>ESTABLISH NEW WATER USE EFFICIENCY GOAL and report to the state </a:t>
            </a:r>
            <a:r>
              <a:rPr lang="en-US" sz="2800" b="1" dirty="0"/>
              <a:t>[King makes “water use efficiency annual performance reports” to the state for each of its customers] </a:t>
            </a:r>
          </a:p>
          <a:p>
            <a:pPr marL="514350" indent="-514350" algn="l">
              <a:buAutoNum type="arabicPeriod"/>
            </a:pPr>
            <a:r>
              <a:rPr lang="en-US" b="1" dirty="0"/>
              <a:t>IF GOAL IS NOT achieved IN 2019 </a:t>
            </a:r>
            <a:r>
              <a:rPr lang="en-US" b="1" u="sng" dirty="0"/>
              <a:t>CONSIDER “graduated” fee system for 2020</a:t>
            </a:r>
          </a:p>
        </p:txBody>
      </p:sp>
    </p:spTree>
    <p:extLst>
      <p:ext uri="{BB962C8B-B14F-4D97-AF65-F5344CB8AC3E}">
        <p14:creationId xmlns:p14="http://schemas.microsoft.com/office/powerpoint/2010/main" val="25108354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 txBox="1">
            <a:spLocks noGrp="1"/>
          </p:cNvSpPr>
          <p:nvPr>
            <p:ph type="title"/>
          </p:nvPr>
        </p:nvSpPr>
        <p:spPr>
          <a:xfrm>
            <a:off x="1867746" y="1491727"/>
            <a:ext cx="9269308" cy="18359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4400"/>
            </a:pPr>
            <a:r>
              <a:t>WEST BEACH ROAD ASSOCIATION</a:t>
            </a:r>
            <a:br/>
            <a:r>
              <a:t>WATER SYSTEM</a:t>
            </a:r>
            <a:br/>
            <a:endParaRPr/>
          </a:p>
        </p:txBody>
      </p:sp>
      <p:sp>
        <p:nvSpPr>
          <p:cNvPr id="68" name="Subtitle 2"/>
          <p:cNvSpPr txBox="1">
            <a:spLocks noGrp="1"/>
          </p:cNvSpPr>
          <p:nvPr>
            <p:ph type="body" idx="1"/>
          </p:nvPr>
        </p:nvSpPr>
        <p:spPr>
          <a:xfrm>
            <a:off x="358588" y="3069515"/>
            <a:ext cx="12646212" cy="507760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1235455">
              <a:spcBef>
                <a:spcPts val="1300"/>
              </a:spcBef>
              <a:defRPr sz="4180">
                <a:solidFill>
                  <a:srgbClr val="000000"/>
                </a:solidFill>
              </a:defRPr>
            </a:pPr>
            <a:r>
              <a:t> </a:t>
            </a:r>
            <a:r>
              <a:rPr sz="4750"/>
              <a:t>WATER SYSTEM INFRASTRUCTURE AND RECAPITALIZATION PLANS</a:t>
            </a:r>
          </a:p>
          <a:p>
            <a:pPr marL="671869" indent="-671869" algn="l" defTabSz="1235455">
              <a:spcBef>
                <a:spcPts val="1300"/>
              </a:spcBef>
              <a:buClr>
                <a:srgbClr val="000000"/>
              </a:buClr>
              <a:buSzPct val="100000"/>
              <a:buAutoNum type="arabicPeriod"/>
              <a:defRPr sz="4180">
                <a:solidFill>
                  <a:srgbClr val="000000"/>
                </a:solidFill>
              </a:defRPr>
            </a:pPr>
            <a:r>
              <a:t>SYSTEM COMPONENTS, CONDITIONS, EXPECTED REPLACEMENT</a:t>
            </a:r>
          </a:p>
          <a:p>
            <a:pPr marL="671869" indent="-671869" algn="l" defTabSz="1235455">
              <a:spcBef>
                <a:spcPts val="1300"/>
              </a:spcBef>
              <a:buClr>
                <a:srgbClr val="000000"/>
              </a:buClr>
              <a:buSzPct val="100000"/>
              <a:buAutoNum type="arabicPeriod"/>
              <a:defRPr sz="4180">
                <a:solidFill>
                  <a:srgbClr val="000000"/>
                </a:solidFill>
              </a:defRPr>
            </a:pPr>
            <a:r>
              <a:t>NEAR-TERM RECAPITALIZATION PLANS</a:t>
            </a:r>
          </a:p>
          <a:p>
            <a:pPr marL="671869" indent="-671869" algn="l" defTabSz="1235455">
              <a:spcBef>
                <a:spcPts val="1300"/>
              </a:spcBef>
              <a:buClr>
                <a:srgbClr val="000000"/>
              </a:buClr>
              <a:buSzPct val="100000"/>
              <a:buAutoNum type="arabicPeriod"/>
              <a:defRPr sz="4180">
                <a:solidFill>
                  <a:srgbClr val="000000"/>
                </a:solidFill>
              </a:defRPr>
            </a:pPr>
            <a:r>
              <a:t>RECOMMENDED ASSESSMENT FOR RECAPITALIZATION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 noGrp="1"/>
          </p:cNvSpPr>
          <p:nvPr>
            <p:ph type="title"/>
          </p:nvPr>
        </p:nvSpPr>
        <p:spPr>
          <a:xfrm>
            <a:off x="1867746" y="1491727"/>
            <a:ext cx="9269308" cy="18359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4400"/>
            </a:pPr>
            <a:r>
              <a:t>WEST BEACH ROAD ASSOCIATION</a:t>
            </a:r>
            <a:br/>
            <a:r>
              <a:t>WATER SYSTEM</a:t>
            </a:r>
            <a:br/>
            <a:endParaRPr/>
          </a:p>
        </p:txBody>
      </p:sp>
      <p:sp>
        <p:nvSpPr>
          <p:cNvPr id="71" name="Subtitle 2"/>
          <p:cNvSpPr txBox="1">
            <a:spLocks noGrp="1"/>
          </p:cNvSpPr>
          <p:nvPr>
            <p:ph type="body" idx="1"/>
          </p:nvPr>
        </p:nvSpPr>
        <p:spPr>
          <a:xfrm>
            <a:off x="272525" y="2811333"/>
            <a:ext cx="12579277" cy="572306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1053388">
              <a:spcBef>
                <a:spcPts val="1100"/>
              </a:spcBef>
              <a:defRPr sz="3564">
                <a:solidFill>
                  <a:srgbClr val="000000"/>
                </a:solidFill>
              </a:defRPr>
            </a:pPr>
            <a:r>
              <a:t> SYSTEM COMPONENTS &amp; CONDITIONS</a:t>
            </a:r>
          </a:p>
          <a:p>
            <a:pPr defTabSz="1053388">
              <a:spcBef>
                <a:spcPts val="1100"/>
              </a:spcBef>
              <a:defRPr sz="2754" u="sng">
                <a:solidFill>
                  <a:srgbClr val="000000"/>
                </a:solidFill>
              </a:defRPr>
            </a:pPr>
            <a:r>
              <a:t>COMPONENT </a:t>
            </a:r>
            <a:r>
              <a:rPr u="none"/>
              <a:t>                         </a:t>
            </a:r>
            <a:r>
              <a:t>CONDITION </a:t>
            </a:r>
            <a:r>
              <a:rPr u="none"/>
              <a:t>                </a:t>
            </a:r>
            <a:r>
              <a:t>EXPECTED REPLACEMENT YEAR</a:t>
            </a:r>
          </a:p>
          <a:p>
            <a:pPr algn="l" defTabSz="1053388">
              <a:spcBef>
                <a:spcPts val="1100"/>
              </a:spcBef>
              <a:defRPr sz="2268">
                <a:solidFill>
                  <a:srgbClr val="000000"/>
                </a:solidFill>
              </a:defRPr>
            </a:pPr>
            <a:r>
              <a:t>RESERVOIR TANK                                            GOOD                                     2025 - 2035                                 </a:t>
            </a:r>
          </a:p>
          <a:p>
            <a:pPr algn="l" defTabSz="1053388">
              <a:spcBef>
                <a:spcPts val="1100"/>
              </a:spcBef>
              <a:defRPr sz="2268">
                <a:solidFill>
                  <a:srgbClr val="000000"/>
                </a:solidFill>
              </a:defRPr>
            </a:pPr>
            <a:r>
              <a:t>DISTRIBUTION PIPES                             UNKNOWN (NO LEAKS)                           2035 </a:t>
            </a:r>
          </a:p>
          <a:p>
            <a:pPr algn="l" defTabSz="1053388">
              <a:spcBef>
                <a:spcPts val="1100"/>
              </a:spcBef>
              <a:defRPr sz="2268">
                <a:solidFill>
                  <a:srgbClr val="000000"/>
                </a:solidFill>
              </a:defRPr>
            </a:pPr>
            <a:r>
              <a:t>WELL PUMP                                                NEW (2016)                                     2046</a:t>
            </a:r>
          </a:p>
          <a:p>
            <a:pPr algn="l" defTabSz="1053388">
              <a:spcBef>
                <a:spcPts val="1100"/>
              </a:spcBef>
              <a:defRPr sz="2268">
                <a:solidFill>
                  <a:srgbClr val="000000"/>
                </a:solidFill>
              </a:defRPr>
            </a:pPr>
            <a:r>
              <a:t>HYDRANTS                                                    GOOD                                      2025 - 2035</a:t>
            </a:r>
          </a:p>
          <a:p>
            <a:pPr algn="l" defTabSz="1053388">
              <a:spcBef>
                <a:spcPts val="1100"/>
              </a:spcBef>
              <a:defRPr sz="2268">
                <a:solidFill>
                  <a:srgbClr val="000000"/>
                </a:solidFill>
              </a:defRPr>
            </a:pPr>
            <a:r>
              <a:t>RESIDENTIAL METERS                                      GOOD                                      2020 - 2030            </a:t>
            </a:r>
          </a:p>
          <a:p>
            <a:pPr algn="l" defTabSz="1053388">
              <a:spcBef>
                <a:spcPts val="1100"/>
              </a:spcBef>
              <a:defRPr sz="2268">
                <a:solidFill>
                  <a:srgbClr val="000000"/>
                </a:solidFill>
              </a:defRPr>
            </a:pPr>
            <a:r>
              <a:t>DISTRIBUTION PUMPS                                    GOOD*                                   *2020 (1 hp PUMP)                                 </a:t>
            </a:r>
          </a:p>
          <a:p>
            <a:pPr algn="l" defTabSz="1053388">
              <a:spcBef>
                <a:spcPts val="1100"/>
              </a:spcBef>
              <a:defRPr sz="2268">
                <a:solidFill>
                  <a:srgbClr val="000000"/>
                </a:solidFill>
              </a:defRPr>
            </a:pPr>
            <a:r>
              <a:t>PUMP HOUSE STRUCTURE                NEW ROOF (2015) / WALLS *                *2018 (RESURFACE EXT. WALLS)</a:t>
            </a:r>
          </a:p>
          <a:p>
            <a:pPr algn="l" defTabSz="1053388">
              <a:spcBef>
                <a:spcPts val="1100"/>
              </a:spcBef>
              <a:defRPr sz="2268">
                <a:solidFill>
                  <a:srgbClr val="000000"/>
                </a:solidFill>
              </a:defRPr>
            </a:pPr>
            <a:r>
              <a:t>TREATMENT (FILTERS &amp; CONTACT TANK)       NEW (2015)                                      2030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 noGrp="1"/>
          </p:cNvSpPr>
          <p:nvPr>
            <p:ph type="title"/>
          </p:nvPr>
        </p:nvSpPr>
        <p:spPr>
          <a:xfrm>
            <a:off x="1867746" y="1491727"/>
            <a:ext cx="9269308" cy="18359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4400"/>
            </a:pPr>
            <a:r>
              <a:t>WEST BEACH ROAD ASSOCIATION</a:t>
            </a:r>
            <a:br/>
            <a:r>
              <a:t>WATER SYSTEM</a:t>
            </a:r>
            <a:br/>
            <a:endParaRPr/>
          </a:p>
        </p:txBody>
      </p:sp>
      <p:sp>
        <p:nvSpPr>
          <p:cNvPr id="74" name="Subtitle 2"/>
          <p:cNvSpPr txBox="1">
            <a:spLocks noGrp="1"/>
          </p:cNvSpPr>
          <p:nvPr>
            <p:ph type="body" idx="1"/>
          </p:nvPr>
        </p:nvSpPr>
        <p:spPr>
          <a:xfrm>
            <a:off x="129091" y="3069515"/>
            <a:ext cx="12636651" cy="507760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1131417">
              <a:spcBef>
                <a:spcPts val="1200"/>
              </a:spcBef>
              <a:defRPr sz="4350">
                <a:solidFill>
                  <a:srgbClr val="000000"/>
                </a:solidFill>
              </a:defRPr>
            </a:pPr>
            <a:r>
              <a:rPr dirty="0"/>
              <a:t>NEAR-TERM RECAPITALIZATION PLANS</a:t>
            </a:r>
          </a:p>
          <a:p>
            <a:pPr algn="l" defTabSz="1131417">
              <a:spcBef>
                <a:spcPts val="1200"/>
              </a:spcBef>
              <a:defRPr sz="3828">
                <a:solidFill>
                  <a:srgbClr val="000000"/>
                </a:solidFill>
              </a:defRPr>
            </a:pPr>
            <a:r>
              <a:rPr dirty="0"/>
              <a:t>                     </a:t>
            </a:r>
            <a:r>
              <a:rPr u="sng" dirty="0"/>
              <a:t>Project</a:t>
            </a:r>
            <a:r>
              <a:rPr dirty="0"/>
              <a:t>                             </a:t>
            </a:r>
            <a:r>
              <a:rPr u="sng" dirty="0"/>
              <a:t>cost est.</a:t>
            </a:r>
            <a:r>
              <a:rPr dirty="0"/>
              <a:t>         </a:t>
            </a:r>
            <a:r>
              <a:rPr u="sng" dirty="0"/>
              <a:t>year</a:t>
            </a:r>
          </a:p>
          <a:p>
            <a:pPr marL="877211" indent="-877211" algn="l" defTabSz="1131417">
              <a:spcBef>
                <a:spcPts val="1200"/>
              </a:spcBef>
              <a:buClr>
                <a:srgbClr val="000000"/>
              </a:buClr>
              <a:buSzPct val="100000"/>
              <a:buAutoNum type="arabicPeriod"/>
              <a:defRPr sz="3306">
                <a:solidFill>
                  <a:srgbClr val="000000"/>
                </a:solidFill>
              </a:defRPr>
            </a:pPr>
            <a:r>
              <a:rPr dirty="0"/>
              <a:t>DEDICATED WATER SAMPLE TAP</a:t>
            </a:r>
            <a:r>
              <a:rPr lang="en-US" dirty="0"/>
              <a:t>(</a:t>
            </a:r>
            <a:r>
              <a:rPr dirty="0"/>
              <a:t>S</a:t>
            </a:r>
            <a:r>
              <a:rPr lang="en-US" dirty="0"/>
              <a:t>)</a:t>
            </a:r>
            <a:r>
              <a:rPr dirty="0"/>
              <a:t>                $</a:t>
            </a:r>
            <a:r>
              <a:rPr lang="en-US" dirty="0"/>
              <a:t>1</a:t>
            </a:r>
            <a:r>
              <a:rPr dirty="0"/>
              <a:t>,500              201</a:t>
            </a:r>
            <a:r>
              <a:rPr lang="en-US" dirty="0"/>
              <a:t>9</a:t>
            </a:r>
            <a:endParaRPr dirty="0"/>
          </a:p>
          <a:p>
            <a:pPr marL="877211" indent="-877211" algn="l" defTabSz="1131417">
              <a:spcBef>
                <a:spcPts val="1200"/>
              </a:spcBef>
              <a:buClr>
                <a:srgbClr val="000000"/>
              </a:buClr>
              <a:buSzPct val="100000"/>
              <a:buAutoNum type="arabicPeriod"/>
              <a:defRPr sz="3306">
                <a:solidFill>
                  <a:srgbClr val="000000"/>
                </a:solidFill>
              </a:defRPr>
            </a:pPr>
            <a:r>
              <a:rPr dirty="0"/>
              <a:t>ALUMINUM COVER FOR WELLHEAD               $1,500             </a:t>
            </a:r>
            <a:r>
              <a:rPr lang="en-US" dirty="0"/>
              <a:t> 2</a:t>
            </a:r>
            <a:r>
              <a:rPr dirty="0"/>
              <a:t>019</a:t>
            </a:r>
          </a:p>
          <a:p>
            <a:pPr marL="877211" indent="-877211" algn="l" defTabSz="1131417">
              <a:spcBef>
                <a:spcPts val="1200"/>
              </a:spcBef>
              <a:buClr>
                <a:srgbClr val="000000"/>
              </a:buClr>
              <a:buSzPct val="100000"/>
              <a:buAutoNum type="arabicPeriod"/>
              <a:defRPr sz="3306">
                <a:solidFill>
                  <a:srgbClr val="000000"/>
                </a:solidFill>
              </a:defRPr>
            </a:pPr>
            <a:r>
              <a:rPr dirty="0"/>
              <a:t>EXTERNAL WALLS OF PUMPHOUSE </a:t>
            </a:r>
            <a:r>
              <a:rPr lang="en-US" dirty="0"/>
              <a:t>(BASE)</a:t>
            </a:r>
            <a:r>
              <a:rPr dirty="0"/>
              <a:t>        </a:t>
            </a:r>
            <a:r>
              <a:rPr lang="en-US" dirty="0"/>
              <a:t> </a:t>
            </a:r>
            <a:r>
              <a:rPr dirty="0"/>
              <a:t>$</a:t>
            </a:r>
            <a:r>
              <a:rPr lang="en-US" dirty="0"/>
              <a:t>2</a:t>
            </a:r>
            <a:r>
              <a:rPr dirty="0"/>
              <a:t>00              2018</a:t>
            </a:r>
          </a:p>
          <a:p>
            <a:pPr marL="877211" indent="-877211" algn="l" defTabSz="1131417">
              <a:spcBef>
                <a:spcPts val="1200"/>
              </a:spcBef>
              <a:buClr>
                <a:srgbClr val="000000"/>
              </a:buClr>
              <a:buSzPct val="100000"/>
              <a:buAutoNum type="arabicPeriod"/>
              <a:defRPr sz="3306">
                <a:solidFill>
                  <a:srgbClr val="000000"/>
                </a:solidFill>
              </a:defRPr>
            </a:pPr>
            <a:r>
              <a:rPr dirty="0"/>
              <a:t>REPLACE 1 HP DIST. PUMP (possible)             $3,000              2020</a:t>
            </a:r>
            <a:endParaRPr lang="en-US" dirty="0"/>
          </a:p>
          <a:p>
            <a:pPr marL="877211" indent="-877211" algn="l" defTabSz="1131417">
              <a:spcBef>
                <a:spcPts val="1200"/>
              </a:spcBef>
              <a:buClr>
                <a:srgbClr val="000000"/>
              </a:buClr>
              <a:buSzPct val="100000"/>
              <a:buAutoNum type="arabicPeriod"/>
              <a:defRPr sz="3306">
                <a:solidFill>
                  <a:srgbClr val="000000"/>
                </a:solidFill>
              </a:defRPr>
            </a:pPr>
            <a:r>
              <a:rPr lang="en-US" dirty="0"/>
              <a:t>INSTALL ISOLATION VALVE (EMERGENCIES)</a:t>
            </a:r>
            <a:r>
              <a:rPr dirty="0"/>
              <a:t> </a:t>
            </a:r>
            <a:r>
              <a:rPr lang="en-US" dirty="0"/>
              <a:t>   $1,000              2019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Email001.jpg" descr="Email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00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1" i="0" u="none" strike="noStrike" cap="none" spc="0" normalizeH="0" baseline="0">
            <a:ln>
              <a:noFill/>
            </a:ln>
            <a:solidFill>
              <a:srgbClr val="FFFF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1" i="0" u="none" strike="noStrike" cap="none" spc="0" normalizeH="0" baseline="0">
            <a:ln>
              <a:noFill/>
            </a:ln>
            <a:solidFill>
              <a:srgbClr val="FFFF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453</Words>
  <Application>Microsoft Office PowerPoint</Application>
  <PresentationFormat>Custom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Copperplate Gothic Bold</vt:lpstr>
      <vt:lpstr>Helvetica</vt:lpstr>
      <vt:lpstr>Helvetica Light</vt:lpstr>
      <vt:lpstr>Helvetica Neue</vt:lpstr>
      <vt:lpstr>Tw Cen MT</vt:lpstr>
      <vt:lpstr>White</vt:lpstr>
      <vt:lpstr>WEST BEACH ROAD ASSOCIATION WATER SYSTEM  ANNUAL REPORT 2018</vt:lpstr>
      <vt:lpstr>WEST BEACH ROAD ASSOCIATION WATER SYSTEM </vt:lpstr>
      <vt:lpstr>PowerPoint Presentation</vt:lpstr>
      <vt:lpstr>WEST BEACH ROAD ASSOCIATION WATER SYSTEM </vt:lpstr>
      <vt:lpstr>WEST BEACH ROAD ASSOCIATION WATER SYSTEM</vt:lpstr>
      <vt:lpstr>WEST BEACH ROAD ASSOCIATION WATER SYSTEM </vt:lpstr>
      <vt:lpstr>WEST BEACH ROAD ASSOCIATION WATER SYSTEM </vt:lpstr>
      <vt:lpstr>WEST BEACH ROAD ASSOCIATION WATER SYSTEM </vt:lpstr>
      <vt:lpstr>PowerPoint Presentation</vt:lpstr>
      <vt:lpstr>WEST BEACH ROAD ASSOCIATION WATER SYSTEM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</dc:creator>
  <cp:lastModifiedBy>James Wendy Patton</cp:lastModifiedBy>
  <cp:revision>19</cp:revision>
  <cp:lastPrinted>2018-12-02T19:28:21Z</cp:lastPrinted>
  <dcterms:modified xsi:type="dcterms:W3CDTF">2018-12-04T20:27:24Z</dcterms:modified>
</cp:coreProperties>
</file>